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1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6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62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626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091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169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9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5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029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925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733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E038-7B8B-4082-8C72-E216714F88C9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24C17-B61E-4AD1-A0AC-851895955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29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026090" y="218364"/>
            <a:ext cx="4067032" cy="589342"/>
          </a:xfrm>
        </p:spPr>
        <p:txBody>
          <a:bodyPr>
            <a:noAutofit/>
          </a:bodyPr>
          <a:lstStyle/>
          <a:p>
            <a:r>
              <a:rPr lang="ar-IQ" sz="4800" b="1" dirty="0" smtClean="0"/>
              <a:t>التجهيزات والادوات</a:t>
            </a:r>
            <a:endParaRPr lang="ar-SA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2388" y="996286"/>
            <a:ext cx="10972800" cy="5257091"/>
          </a:xfrm>
        </p:spPr>
        <p:txBody>
          <a:bodyPr>
            <a:noAutofit/>
          </a:bodyPr>
          <a:lstStyle/>
          <a:p>
            <a:r>
              <a:rPr lang="ar-SA" sz="2000" b="1" dirty="0">
                <a:cs typeface="+mj-cs"/>
              </a:rPr>
              <a:t>منطقة اللعب</a:t>
            </a:r>
          </a:p>
          <a:p>
            <a:r>
              <a:rPr lang="ar-SA" sz="2000" dirty="0">
                <a:cs typeface="+mj-cs"/>
              </a:rPr>
              <a:t>تتضمن منطقة اللعب أرض الملعب والمنطقة الحرة، ويجب أن </a:t>
            </a:r>
            <a:r>
              <a:rPr lang="ar-SA" sz="2000" dirty="0" smtClean="0">
                <a:cs typeface="+mj-cs"/>
              </a:rPr>
              <a:t>تكون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مستطيلة </a:t>
            </a:r>
            <a:r>
              <a:rPr lang="ar-SA" sz="2000" dirty="0">
                <a:cs typeface="+mj-cs"/>
              </a:rPr>
              <a:t>الشكل ومتماثلة</a:t>
            </a:r>
          </a:p>
          <a:p>
            <a:r>
              <a:rPr lang="ar-SA" sz="2000" b="1" dirty="0" smtClean="0">
                <a:cs typeface="+mj-cs"/>
              </a:rPr>
              <a:t>الأبعاد</a:t>
            </a:r>
            <a:endParaRPr lang="ar-SA" sz="2000" dirty="0">
              <a:cs typeface="+mj-cs"/>
            </a:endParaRPr>
          </a:p>
          <a:p>
            <a:r>
              <a:rPr lang="ar-SA" sz="2000" dirty="0" smtClean="0">
                <a:cs typeface="+mj-cs"/>
              </a:rPr>
              <a:t>أرض </a:t>
            </a:r>
            <a:r>
              <a:rPr lang="ar-SA" sz="2000" dirty="0">
                <a:cs typeface="+mj-cs"/>
              </a:rPr>
              <a:t>الملعب عبارة عن مستطيل مقاساته 18 </a:t>
            </a:r>
            <a:r>
              <a:rPr lang="ar-SA" sz="2000" dirty="0" smtClean="0">
                <a:cs typeface="+mj-cs"/>
              </a:rPr>
              <a:t>متر</a:t>
            </a:r>
            <a:r>
              <a:rPr lang="en-GB" sz="2000" dirty="0" smtClean="0">
                <a:cs typeface="+mj-cs"/>
              </a:rPr>
              <a:t> X</a:t>
            </a:r>
            <a:r>
              <a:rPr lang="ar-SA" sz="2000" dirty="0" smtClean="0">
                <a:cs typeface="+mj-cs"/>
              </a:rPr>
              <a:t> 9 أمتار ومحاطة 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بمنطقة </a:t>
            </a:r>
            <a:r>
              <a:rPr lang="ar-SA" sz="2000" dirty="0">
                <a:cs typeface="+mj-cs"/>
              </a:rPr>
              <a:t>حرة لا يقل عرضها عن 3 أمتار من جميع </a:t>
            </a:r>
            <a:r>
              <a:rPr lang="ar-SA" sz="2000" dirty="0" smtClean="0">
                <a:cs typeface="+mj-cs"/>
              </a:rPr>
              <a:t>الجوانب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المجال </a:t>
            </a:r>
            <a:r>
              <a:rPr lang="ar-SA" sz="2000" dirty="0">
                <a:cs typeface="+mj-cs"/>
              </a:rPr>
              <a:t>الحر للعب هو المجال الموجود فوق منطقة اللعب وخال من </a:t>
            </a:r>
            <a:r>
              <a:rPr lang="ar-SA" sz="2000" dirty="0" smtClean="0">
                <a:cs typeface="+mj-cs"/>
              </a:rPr>
              <a:t>أية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عوائق </a:t>
            </a:r>
            <a:r>
              <a:rPr lang="ar-SA" sz="2000" dirty="0">
                <a:cs typeface="+mj-cs"/>
              </a:rPr>
              <a:t>ويجب أن لا يقل قياس المجال الحر للعب في </a:t>
            </a:r>
            <a:r>
              <a:rPr lang="ar-SA" sz="2000" dirty="0" smtClean="0">
                <a:cs typeface="+mj-cs"/>
              </a:rPr>
              <a:t>الارتفاع </a:t>
            </a:r>
            <a:r>
              <a:rPr lang="ar-SA" sz="2000" dirty="0">
                <a:cs typeface="+mj-cs"/>
              </a:rPr>
              <a:t>عن 7 </a:t>
            </a:r>
            <a:r>
              <a:rPr lang="ar-SA" sz="2000" dirty="0" smtClean="0">
                <a:cs typeface="+mj-cs"/>
              </a:rPr>
              <a:t>أمتار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من </a:t>
            </a:r>
            <a:r>
              <a:rPr lang="ar-SA" sz="2000" dirty="0">
                <a:cs typeface="+mj-cs"/>
              </a:rPr>
              <a:t>سطح اللعب.</a:t>
            </a:r>
          </a:p>
          <a:p>
            <a:r>
              <a:rPr lang="ar-SA" sz="2000" b="1" dirty="0">
                <a:cs typeface="+mj-cs"/>
              </a:rPr>
              <a:t>لمسابقات الاتحاد الدولي للكرة الطائرة العالمية يجب أن لا يقل </a:t>
            </a:r>
            <a:r>
              <a:rPr lang="ar-SA" sz="2000" b="1" dirty="0" smtClean="0">
                <a:cs typeface="+mj-cs"/>
              </a:rPr>
              <a:t>قياس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المنطقة </a:t>
            </a:r>
            <a:r>
              <a:rPr lang="ar-SA" sz="2000" b="1" dirty="0">
                <a:cs typeface="+mj-cs"/>
              </a:rPr>
              <a:t>الحرة عن 5 أمتار من الخطوط الجانبية و 6.5 أمتار من خطوط</a:t>
            </a:r>
          </a:p>
          <a:p>
            <a:r>
              <a:rPr lang="ar-SA" sz="2000" b="1" dirty="0">
                <a:cs typeface="+mj-cs"/>
              </a:rPr>
              <a:t>النهاية ويجب أن لا يقل </a:t>
            </a:r>
            <a:r>
              <a:rPr lang="ar-SA" sz="2000" b="1" dirty="0" smtClean="0">
                <a:cs typeface="+mj-cs"/>
              </a:rPr>
              <a:t>ارتفاع </a:t>
            </a:r>
            <a:r>
              <a:rPr lang="ar-SA" sz="2000" b="1" dirty="0">
                <a:cs typeface="+mj-cs"/>
              </a:rPr>
              <a:t>المجال الحر للعب عن 12.5 متر </a:t>
            </a:r>
            <a:r>
              <a:rPr lang="ar-SA" sz="2000" b="1" dirty="0" smtClean="0">
                <a:cs typeface="+mj-cs"/>
              </a:rPr>
              <a:t>من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مسطح </a:t>
            </a:r>
            <a:r>
              <a:rPr lang="ar-SA" sz="2000" b="1" dirty="0">
                <a:cs typeface="+mj-cs"/>
              </a:rPr>
              <a:t>اللعب.</a:t>
            </a:r>
          </a:p>
          <a:p>
            <a:r>
              <a:rPr lang="ar-SA" sz="2000" b="1" dirty="0" smtClean="0">
                <a:cs typeface="+mj-cs"/>
              </a:rPr>
              <a:t>مسطح </a:t>
            </a:r>
            <a:r>
              <a:rPr lang="ar-SA" sz="2000" b="1" dirty="0">
                <a:cs typeface="+mj-cs"/>
              </a:rPr>
              <a:t>اللعب</a:t>
            </a:r>
          </a:p>
          <a:p>
            <a:r>
              <a:rPr lang="ar-SA" sz="2000" dirty="0" smtClean="0">
                <a:cs typeface="+mj-cs"/>
              </a:rPr>
              <a:t>يجب </a:t>
            </a:r>
            <a:r>
              <a:rPr lang="ar-SA" sz="2000" dirty="0">
                <a:cs typeface="+mj-cs"/>
              </a:rPr>
              <a:t>أن يكون المسطح مستويا وأفقيا وموحدا، ويجب أن لا يشكل أي </a:t>
            </a:r>
            <a:r>
              <a:rPr lang="ar-SA" sz="2000" dirty="0" smtClean="0">
                <a:cs typeface="+mj-cs"/>
              </a:rPr>
              <a:t>خطر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لإصابة </a:t>
            </a:r>
            <a:r>
              <a:rPr lang="ar-SA" sz="2000" dirty="0">
                <a:cs typeface="+mj-cs"/>
              </a:rPr>
              <a:t>اللاعبين، ويمنع اللعب على المسطحات الخشنة أو الزلقة.</a:t>
            </a:r>
          </a:p>
          <a:p>
            <a:r>
              <a:rPr lang="ar-SA" sz="2000" b="1" dirty="0">
                <a:cs typeface="+mj-cs"/>
              </a:rPr>
              <a:t>لمسابقات الاتحاد الدولي للكرة الطائرة العالمية والرسمية، يسمح </a:t>
            </a:r>
            <a:r>
              <a:rPr lang="ar-SA" sz="2000" b="1" dirty="0" smtClean="0">
                <a:cs typeface="+mj-cs"/>
              </a:rPr>
              <a:t>فقط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بمسطح </a:t>
            </a:r>
            <a:r>
              <a:rPr lang="ar-SA" sz="2000" b="1" dirty="0">
                <a:cs typeface="+mj-cs"/>
              </a:rPr>
              <a:t>خشبي أو من المواد الصناعية، ويجب أن يكون أي مسطح </a:t>
            </a:r>
            <a:r>
              <a:rPr lang="ar-SA" sz="2000" b="1" dirty="0" smtClean="0">
                <a:cs typeface="+mj-cs"/>
              </a:rPr>
              <a:t>معتمد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مسبقا </a:t>
            </a:r>
            <a:r>
              <a:rPr lang="ar-SA" sz="2000" b="1" dirty="0">
                <a:cs typeface="+mj-cs"/>
              </a:rPr>
              <a:t>من الاتحاد الدولي للكرة الطائرة</a:t>
            </a:r>
            <a:r>
              <a:rPr lang="ar-SA" sz="2000" b="1" dirty="0" smtClean="0">
                <a:cs typeface="+mj-cs"/>
              </a:rPr>
              <a:t>.</a:t>
            </a:r>
            <a:r>
              <a:rPr lang="ar-IQ" sz="2000" b="1" dirty="0" smtClean="0">
                <a:cs typeface="+mj-cs"/>
              </a:rPr>
              <a:t> </a:t>
            </a:r>
            <a:endParaRPr lang="ar-IQ" sz="2000" dirty="0" smtClean="0">
              <a:cs typeface="+mj-cs"/>
            </a:endParaRPr>
          </a:p>
          <a:p>
            <a:r>
              <a:rPr lang="ar-SA" sz="2000" dirty="0" smtClean="0">
                <a:cs typeface="+mj-cs"/>
              </a:rPr>
              <a:t> 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6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84897" y="136477"/>
            <a:ext cx="4599294" cy="431919"/>
          </a:xfrm>
        </p:spPr>
        <p:txBody>
          <a:bodyPr>
            <a:noAutofit/>
          </a:bodyPr>
          <a:lstStyle/>
          <a:p>
            <a:r>
              <a:rPr lang="ar-IQ" sz="4800" b="1" dirty="0"/>
              <a:t>التجهيزات والادوات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0376" y="764275"/>
            <a:ext cx="11452062" cy="58548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يجب أن يكون مسطح اللعب من لون فاتح في الملاعب المغطاة</a:t>
            </a:r>
          </a:p>
          <a:p>
            <a:pPr marL="0" indent="0" algn="ctr">
              <a:buNone/>
            </a:pPr>
            <a:r>
              <a:rPr lang="ar-SA" sz="2000" b="1" dirty="0"/>
              <a:t>لمسابقات الاتحاد الدولي للكرة الطائرة العالمية والرسمية، يتطلب اللون</a:t>
            </a:r>
            <a:r>
              <a:rPr lang="ar-IQ" sz="2000" b="1" dirty="0"/>
              <a:t> </a:t>
            </a:r>
            <a:r>
              <a:rPr lang="ar-SA" sz="2000" b="1" dirty="0"/>
              <a:t>الأبيض للخطوط، وتتطلب ألوان أخرى مختلفة كل عن الآخر لأرض الملعب</a:t>
            </a:r>
            <a:r>
              <a:rPr lang="ar-IQ" sz="2000" b="1" dirty="0"/>
              <a:t> </a:t>
            </a:r>
            <a:r>
              <a:rPr lang="ar-SA" sz="2000" b="1" dirty="0"/>
              <a:t>والمنطقة الحرة</a:t>
            </a:r>
          </a:p>
          <a:p>
            <a:pPr marL="0" indent="0" algn="ctr">
              <a:buNone/>
            </a:pPr>
            <a:r>
              <a:rPr lang="ar-SA" sz="2000" dirty="0"/>
              <a:t>يسمح بميل قدره 5 ملم لكل متر في الملاعب المكشوفة لصرف المياه وتمنع</a:t>
            </a:r>
            <a:r>
              <a:rPr lang="ar-IQ" sz="2000" dirty="0"/>
              <a:t> </a:t>
            </a:r>
            <a:r>
              <a:rPr lang="ar-SA" sz="2000" dirty="0"/>
              <a:t>خطوط الملعب المصنوعة من مواد </a:t>
            </a:r>
            <a:r>
              <a:rPr lang="ar-SA" sz="2000" dirty="0" smtClean="0"/>
              <a:t>صلبة</a:t>
            </a:r>
            <a:endParaRPr lang="ar-IQ" sz="2000" b="1" dirty="0" smtClean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الخطوط </a:t>
            </a:r>
            <a:r>
              <a:rPr lang="ar-SA" sz="2000" b="1" dirty="0">
                <a:cs typeface="+mj-cs"/>
              </a:rPr>
              <a:t>على الملعب </a:t>
            </a:r>
            <a:endParaRPr lang="ar-IQ" sz="2000" b="1" dirty="0" smtClean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جميع </a:t>
            </a:r>
            <a:r>
              <a:rPr lang="ar-SA" sz="2000" dirty="0">
                <a:cs typeface="+mj-cs"/>
              </a:rPr>
              <a:t>الخطوط بعرض 5سم ويجب أن تكون بلون فاتح الذي يختلف عن </a:t>
            </a:r>
            <a:r>
              <a:rPr lang="ar-SA" sz="2000" dirty="0" smtClean="0">
                <a:cs typeface="+mj-cs"/>
              </a:rPr>
              <a:t>لون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الأرض وأية خطوط أخرى.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الخطوط </a:t>
            </a:r>
            <a:r>
              <a:rPr lang="ar-SA" sz="2000" b="1" dirty="0">
                <a:cs typeface="+mj-cs"/>
              </a:rPr>
              <a:t>الحدودية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يحدد الملعب بخطين جانبيين وخطين للنهاية ويرسم كل من خطي </a:t>
            </a:r>
            <a:r>
              <a:rPr lang="ar-SA" sz="2000" dirty="0" smtClean="0">
                <a:cs typeface="+mj-cs"/>
              </a:rPr>
              <a:t>الجانب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والنهاية </a:t>
            </a:r>
            <a:r>
              <a:rPr lang="ar-SA" sz="2000" dirty="0">
                <a:cs typeface="+mj-cs"/>
              </a:rPr>
              <a:t>داخل أبعاد أرض اللعب.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خط </a:t>
            </a:r>
            <a:r>
              <a:rPr lang="ar-SA" sz="2000" b="1" dirty="0">
                <a:cs typeface="+mj-cs"/>
              </a:rPr>
              <a:t>المنتصف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يقسم </a:t>
            </a:r>
            <a:r>
              <a:rPr lang="ar-SA" sz="2000" dirty="0">
                <a:cs typeface="+mj-cs"/>
              </a:rPr>
              <a:t>محور خط المنتصف أرض الملعب إلى ملعبين متساويين بقياس </a:t>
            </a:r>
            <a:r>
              <a:rPr lang="ar-SA" sz="2000" dirty="0" smtClean="0">
                <a:cs typeface="+mj-cs"/>
              </a:rPr>
              <a:t>9</a:t>
            </a:r>
            <a:r>
              <a:rPr lang="en-GB" sz="2000" dirty="0">
                <a:cs typeface="+mj-cs"/>
              </a:rPr>
              <a:t> 9X 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أمتار </a:t>
            </a:r>
            <a:r>
              <a:rPr lang="ar-SA" sz="2000" dirty="0">
                <a:cs typeface="+mj-cs"/>
              </a:rPr>
              <a:t>لكل منهما، وعلى كل حال، يعتبر العرض الكلي للخط مختصاً </a:t>
            </a:r>
            <a:r>
              <a:rPr lang="ar-SA" sz="2000" dirty="0" smtClean="0">
                <a:cs typeface="+mj-cs"/>
              </a:rPr>
              <a:t>للملعبين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بالتساوي </a:t>
            </a:r>
            <a:r>
              <a:rPr lang="ar-SA" sz="2000" dirty="0">
                <a:cs typeface="+mj-cs"/>
              </a:rPr>
              <a:t>ويمتد هذا الخط أسفل الشبكة من الخط الجانبي إلى الخط </a:t>
            </a:r>
            <a:r>
              <a:rPr lang="ar-SA" sz="2000" dirty="0" smtClean="0">
                <a:cs typeface="+mj-cs"/>
              </a:rPr>
              <a:t>الجانبي</a:t>
            </a:r>
            <a:endParaRPr lang="en-GB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خط </a:t>
            </a:r>
            <a:r>
              <a:rPr lang="ar-SA" sz="2000" b="1" dirty="0">
                <a:cs typeface="+mj-cs"/>
              </a:rPr>
              <a:t>الهجوم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تتحدد المنطقة الأمامية في كل ملعب بخط الهجوم الذي ينتهي حده </a:t>
            </a:r>
            <a:r>
              <a:rPr lang="ar-SA" sz="2000" dirty="0" smtClean="0">
                <a:cs typeface="+mj-cs"/>
              </a:rPr>
              <a:t>بثلاثة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أمتار </a:t>
            </a:r>
            <a:r>
              <a:rPr lang="ar-SA" sz="2000" dirty="0">
                <a:cs typeface="+mj-cs"/>
              </a:rPr>
              <a:t>خلف محور خط المنتصف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لمسابقات الاتحاد الدولي للكرة الطائرة العالمية والرسمية، يمتد خط </a:t>
            </a:r>
            <a:r>
              <a:rPr lang="ar-SA" sz="2000" b="1" dirty="0" smtClean="0">
                <a:cs typeface="+mj-cs"/>
              </a:rPr>
              <a:t>الهجوم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بخطوط </a:t>
            </a:r>
            <a:r>
              <a:rPr lang="ar-SA" sz="2000" b="1" dirty="0">
                <a:cs typeface="+mj-cs"/>
              </a:rPr>
              <a:t>متقطعة إضافية من الخطوط الجانبية، بخمسة خطوط قصيرة </a:t>
            </a:r>
            <a:r>
              <a:rPr lang="ar-SA" sz="2000" b="1" dirty="0" smtClean="0">
                <a:cs typeface="+mj-cs"/>
              </a:rPr>
              <a:t>بطول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15 </a:t>
            </a:r>
            <a:r>
              <a:rPr lang="ar-SA" sz="2000" b="1" dirty="0">
                <a:cs typeface="+mj-cs"/>
              </a:rPr>
              <a:t>سم وبعرض 5سم، يرسم على بعد 20 سم كل عن الآخر بطول </a:t>
            </a:r>
            <a:r>
              <a:rPr lang="ar-SA" sz="2000" b="1" dirty="0" smtClean="0">
                <a:cs typeface="+mj-cs"/>
              </a:rPr>
              <a:t>إجمالي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1.75 </a:t>
            </a:r>
            <a:r>
              <a:rPr lang="ar-SA" sz="2000" b="1" dirty="0">
                <a:cs typeface="+mj-cs"/>
              </a:rPr>
              <a:t>متر. خط تقييد المدرب: (خطوط متقطعة ممتدة من خط الهجوم </a:t>
            </a:r>
            <a:r>
              <a:rPr lang="ar-SA" sz="2000" b="1" dirty="0" smtClean="0">
                <a:cs typeface="+mj-cs"/>
              </a:rPr>
              <a:t>إلى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نهاية </a:t>
            </a:r>
            <a:r>
              <a:rPr lang="ar-SA" sz="2000" b="1" dirty="0">
                <a:cs typeface="+mj-cs"/>
              </a:rPr>
              <a:t>الملعب، مواز الخط الجانبي وعلى بعد 1.75 متر منه) ويتكون </a:t>
            </a:r>
            <a:r>
              <a:rPr lang="ar-SA" sz="2000" b="1" dirty="0" smtClean="0">
                <a:cs typeface="+mj-cs"/>
              </a:rPr>
              <a:t>من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خطوط </a:t>
            </a:r>
            <a:r>
              <a:rPr lang="ar-SA" sz="2000" b="1" dirty="0">
                <a:cs typeface="+mj-cs"/>
              </a:rPr>
              <a:t>قصيرة 15 سم وترسم على بعد 20 سم من بعضها لبيان حدود </a:t>
            </a:r>
            <a:r>
              <a:rPr lang="ar-SA" sz="2000" b="1" dirty="0" smtClean="0">
                <a:cs typeface="+mj-cs"/>
              </a:rPr>
              <a:t>منطقة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عمل </a:t>
            </a:r>
            <a:r>
              <a:rPr lang="ar-SA" sz="2000" b="1" dirty="0">
                <a:cs typeface="+mj-cs"/>
              </a:rPr>
              <a:t>المدرب</a:t>
            </a:r>
            <a:r>
              <a:rPr lang="ar-SA" sz="2000" b="1" dirty="0" smtClean="0">
                <a:cs typeface="+mj-cs"/>
              </a:rPr>
              <a:t>.</a:t>
            </a:r>
            <a:endParaRPr lang="en-GB" sz="2000" dirty="0">
              <a:cs typeface="+mj-cs"/>
            </a:endParaRPr>
          </a:p>
          <a:p>
            <a:pPr marL="0" indent="0" algn="ctr">
              <a:buNone/>
            </a:pPr>
            <a:r>
              <a:rPr lang="en-GB" sz="2000" dirty="0" smtClean="0">
                <a:cs typeface="+mj-cs"/>
              </a:rPr>
              <a:t> 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16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94578" y="365126"/>
            <a:ext cx="4067033" cy="603866"/>
          </a:xfrm>
        </p:spPr>
        <p:txBody>
          <a:bodyPr>
            <a:normAutofit fontScale="90000"/>
          </a:bodyPr>
          <a:lstStyle/>
          <a:p>
            <a:r>
              <a:rPr lang="ar-IQ" sz="4800" b="1" dirty="0"/>
              <a:t>التجهيزات والادوات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41694" y="873459"/>
            <a:ext cx="10972800" cy="57730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المساحات والمناطق </a:t>
            </a:r>
            <a:r>
              <a:rPr lang="ar-IQ" sz="2000" b="1" dirty="0"/>
              <a:t> </a:t>
            </a:r>
          </a:p>
          <a:p>
            <a:pPr marL="0" indent="0" algn="ctr">
              <a:buNone/>
            </a:pPr>
            <a:r>
              <a:rPr lang="ar-SA" sz="2000" b="1" dirty="0"/>
              <a:t>المنطقة الأمامية </a:t>
            </a:r>
            <a:endParaRPr lang="ar-IQ" sz="2000" b="1" dirty="0"/>
          </a:p>
          <a:p>
            <a:pPr marL="0" indent="0" algn="ctr">
              <a:buNone/>
            </a:pPr>
            <a:r>
              <a:rPr lang="ar-SA" sz="2000" dirty="0"/>
              <a:t>تحدد المنطقة الأمامية في كل ملعب بواسطة محور خط المنتصف وخط</a:t>
            </a:r>
            <a:r>
              <a:rPr lang="ar-IQ" sz="2000" dirty="0"/>
              <a:t> </a:t>
            </a:r>
            <a:r>
              <a:rPr lang="ar-SA" sz="2000" dirty="0"/>
              <a:t>الهجوم والحافة الحقيقية لخط الهجوم</a:t>
            </a:r>
            <a:r>
              <a:rPr lang="ar-IQ" sz="2000" dirty="0"/>
              <a:t> </a:t>
            </a:r>
            <a:r>
              <a:rPr lang="ar-SA" sz="2000" dirty="0"/>
              <a:t> تعتبر المنطقة الأمامية ممتدة إلى ما و ا </a:t>
            </a:r>
            <a:r>
              <a:rPr lang="ar-SA" sz="2000" dirty="0" err="1"/>
              <a:t>رء</a:t>
            </a:r>
            <a:r>
              <a:rPr lang="ar-SA" sz="2000" dirty="0"/>
              <a:t> الخطوط الجانبية حتى نهاية</a:t>
            </a:r>
            <a:r>
              <a:rPr lang="ar-IQ" sz="2000" dirty="0"/>
              <a:t> </a:t>
            </a:r>
            <a:r>
              <a:rPr lang="ar-SA" sz="2000" dirty="0"/>
              <a:t>المنطقة الحرة.</a:t>
            </a:r>
          </a:p>
          <a:p>
            <a:pPr marL="0" indent="0" algn="ctr">
              <a:buNone/>
            </a:pPr>
            <a:r>
              <a:rPr lang="ar-SA" sz="2000" b="1" dirty="0"/>
              <a:t>منطقة الإرسال</a:t>
            </a:r>
          </a:p>
          <a:p>
            <a:pPr marL="0" indent="0" algn="ctr">
              <a:buNone/>
            </a:pPr>
            <a:r>
              <a:rPr lang="ar-SA" sz="2000" dirty="0"/>
              <a:t>تكون منطقة الإرسال بعرض 9 أمتار خلف خط النهاية.</a:t>
            </a:r>
            <a:r>
              <a:rPr lang="ar-IQ" sz="2000" dirty="0"/>
              <a:t> </a:t>
            </a:r>
            <a:r>
              <a:rPr lang="ar-SA" sz="2000" dirty="0"/>
              <a:t>تحدد جانبيا بخطين قصيرين طول كل منهما 15 سم ويرسمان على بعد 20 سم</a:t>
            </a:r>
            <a:r>
              <a:rPr lang="ar-IQ" sz="2000" dirty="0"/>
              <a:t> </a:t>
            </a:r>
            <a:r>
              <a:rPr lang="ar-SA" sz="2000" dirty="0"/>
              <a:t>خلف خط النهاية كامتداد للخطين الجانبين، وكلا الخطين القصيرين من</a:t>
            </a:r>
            <a:r>
              <a:rPr lang="ar-IQ" sz="2000" dirty="0"/>
              <a:t> </a:t>
            </a:r>
            <a:r>
              <a:rPr lang="ar-SA" sz="2000" dirty="0"/>
              <a:t>ضمن عرض منطقة الإرسال.</a:t>
            </a:r>
            <a:r>
              <a:rPr lang="ar-IQ" sz="2000" dirty="0"/>
              <a:t> </a:t>
            </a:r>
            <a:r>
              <a:rPr lang="ar-SA" sz="2000" dirty="0"/>
              <a:t>تمتد منطقة الإرسال في العمق إلى نهاية المنطقة الحرة</a:t>
            </a:r>
            <a:r>
              <a:rPr lang="ar-SA" sz="2000" dirty="0" smtClean="0"/>
              <a:t>.</a:t>
            </a:r>
            <a:endParaRPr lang="ar-IQ" sz="2000" b="1" dirty="0" smtClean="0"/>
          </a:p>
          <a:p>
            <a:pPr marL="0" indent="0" algn="ctr">
              <a:buNone/>
            </a:pPr>
            <a:r>
              <a:rPr lang="ar-SA" sz="2000" b="1" dirty="0" smtClean="0"/>
              <a:t>منطقة </a:t>
            </a:r>
            <a:r>
              <a:rPr lang="ar-SA" sz="2000" b="1" dirty="0"/>
              <a:t>التبديل</a:t>
            </a:r>
          </a:p>
          <a:p>
            <a:pPr marL="0" indent="0" algn="ctr">
              <a:buNone/>
            </a:pPr>
            <a:r>
              <a:rPr lang="ar-SA" sz="2000" dirty="0" smtClean="0"/>
              <a:t>تحدد </a:t>
            </a:r>
            <a:r>
              <a:rPr lang="ar-SA" sz="2000" dirty="0"/>
              <a:t>منطقة التبديل بامتداد خطي الهجوم حتى طاولة </a:t>
            </a:r>
            <a:r>
              <a:rPr lang="ar-SA" sz="2000" dirty="0" smtClean="0"/>
              <a:t>المسجل</a:t>
            </a:r>
            <a:r>
              <a:rPr lang="ar-IQ" sz="2000" dirty="0" smtClean="0"/>
              <a:t> </a:t>
            </a:r>
            <a:endParaRPr lang="ar-SA" sz="2000" dirty="0" smtClean="0"/>
          </a:p>
          <a:p>
            <a:pPr marL="0" indent="0" algn="ctr">
              <a:buNone/>
            </a:pPr>
            <a:r>
              <a:rPr lang="ar-SA" sz="2000" dirty="0" smtClean="0"/>
              <a:t> </a:t>
            </a:r>
            <a:r>
              <a:rPr lang="ar-SA" sz="2000" b="1" dirty="0" smtClean="0"/>
              <a:t>منطقة تغيير اللاعب الحر</a:t>
            </a:r>
          </a:p>
          <a:p>
            <a:pPr marL="0" indent="0" algn="ctr">
              <a:buNone/>
            </a:pPr>
            <a:r>
              <a:rPr lang="ar-SA" sz="2000" dirty="0" smtClean="0"/>
              <a:t>تكون منطقة تغيير اللاعب الحر كجزء من المنطقة الحرة من جهة مقعد</a:t>
            </a:r>
            <a:r>
              <a:rPr lang="ar-IQ" sz="2000" dirty="0" smtClean="0"/>
              <a:t> </a:t>
            </a:r>
            <a:r>
              <a:rPr lang="ar-SA" sz="2000" dirty="0" smtClean="0"/>
              <a:t>الفريق</a:t>
            </a:r>
            <a:r>
              <a:rPr lang="ar-SA" sz="2000" dirty="0"/>
              <a:t>، ومحددة بامتداد خط الهجوم حتى خط </a:t>
            </a:r>
            <a:r>
              <a:rPr lang="ar-SA" sz="2000" dirty="0" smtClean="0"/>
              <a:t>النهاية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 smtClean="0"/>
              <a:t> </a:t>
            </a:r>
            <a:r>
              <a:rPr lang="ar-SA" sz="2000" b="1" dirty="0"/>
              <a:t>منطقة </a:t>
            </a:r>
            <a:r>
              <a:rPr lang="ar-SA" sz="2000" b="1" dirty="0" smtClean="0"/>
              <a:t>الإحماء</a:t>
            </a:r>
          </a:p>
          <a:p>
            <a:pPr marL="0" indent="0" algn="ctr">
              <a:buNone/>
            </a:pPr>
            <a:r>
              <a:rPr lang="ar-SA" sz="2000" b="1" dirty="0" smtClean="0"/>
              <a:t>لمسابقات الاتحاد الدولي للكرة الطائرة العالمية والرسمية، تكون مساحة</a:t>
            </a:r>
            <a:r>
              <a:rPr lang="ar-IQ" sz="2000" b="1" dirty="0" smtClean="0"/>
              <a:t> </a:t>
            </a:r>
            <a:r>
              <a:rPr lang="ar-SA" sz="2000" b="1" dirty="0" smtClean="0"/>
              <a:t>أمتار </a:t>
            </a:r>
            <a:r>
              <a:rPr lang="ar-SA" sz="2000" b="1" dirty="0"/>
              <a:t>تقريبا وتكون على كلا الركنين من مخطط </a:t>
            </a:r>
            <a:r>
              <a:rPr lang="en-GB" sz="2000" b="1" dirty="0"/>
              <a:t>X </a:t>
            </a:r>
            <a:r>
              <a:rPr lang="ar-SA" sz="2000" b="1" dirty="0"/>
              <a:t>مناطق الإحماء </a:t>
            </a:r>
            <a:r>
              <a:rPr lang="ar-SA" sz="2000" b="1" dirty="0" smtClean="0"/>
              <a:t>3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الملعب </a:t>
            </a:r>
            <a:r>
              <a:rPr lang="ar-SA" sz="2000" b="1" dirty="0"/>
              <a:t>بجانب المقاعد خارج المنطقة الحرة</a:t>
            </a:r>
            <a:r>
              <a:rPr lang="ar-SA" sz="2000" b="1" dirty="0" smtClean="0"/>
              <a:t>.</a:t>
            </a:r>
            <a:endParaRPr lang="en-GB" sz="2000" dirty="0"/>
          </a:p>
          <a:p>
            <a:pPr marL="0" indent="0" algn="ctr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8924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ملء الشاشة</PresentationFormat>
  <Paragraphs>37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التجهيزات والادوات</vt:lpstr>
      <vt:lpstr>التجهيزات والادوات</vt:lpstr>
      <vt:lpstr>التجهيزات والادوات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DR.Ahmed Saker 2O14</cp:lastModifiedBy>
  <cp:revision>2</cp:revision>
  <dcterms:created xsi:type="dcterms:W3CDTF">2018-12-12T05:44:38Z</dcterms:created>
  <dcterms:modified xsi:type="dcterms:W3CDTF">2018-12-12T05:49:19Z</dcterms:modified>
</cp:coreProperties>
</file>